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98" r:id="rId7"/>
    <p:sldId id="257" r:id="rId8"/>
    <p:sldId id="292" r:id="rId9"/>
    <p:sldId id="258" r:id="rId10"/>
    <p:sldId id="283" r:id="rId11"/>
    <p:sldId id="284" r:id="rId12"/>
    <p:sldId id="285" r:id="rId13"/>
    <p:sldId id="286" r:id="rId14"/>
    <p:sldId id="287" r:id="rId15"/>
    <p:sldId id="296" r:id="rId16"/>
    <p:sldId id="297" r:id="rId17"/>
    <p:sldId id="290" r:id="rId18"/>
    <p:sldId id="260" r:id="rId19"/>
    <p:sldId id="261" r:id="rId20"/>
    <p:sldId id="299" r:id="rId21"/>
    <p:sldId id="263" r:id="rId22"/>
    <p:sldId id="270" r:id="rId23"/>
    <p:sldId id="271" r:id="rId24"/>
    <p:sldId id="273" r:id="rId25"/>
    <p:sldId id="276" r:id="rId26"/>
    <p:sldId id="278" r:id="rId27"/>
    <p:sldId id="281" r:id="rId28"/>
    <p:sldId id="279" r:id="rId29"/>
    <p:sldId id="293" r:id="rId30"/>
    <p:sldId id="294" r:id="rId31"/>
    <p:sldId id="295" r:id="rId32"/>
    <p:sldId id="300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898068-C2BD-4A84-AD96-249E6B86A7D3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FF0095-F0C3-4F52-98A4-11E5D705C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doadohcdbgcd@wi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Rural Economic Area Development Initiative (READI)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Community Development Organization (CDO) Webinar</a:t>
            </a:r>
          </a:p>
          <a:p>
            <a:r>
              <a:rPr lang="en-US" dirty="0"/>
              <a:t>September 29, 2016</a:t>
            </a:r>
          </a:p>
        </p:txBody>
      </p:sp>
    </p:spTree>
    <p:extLst>
      <p:ext uri="{BB962C8B-B14F-4D97-AF65-F5344CB8AC3E}">
        <p14:creationId xmlns:p14="http://schemas.microsoft.com/office/powerpoint/2010/main" val="264528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Job Training Priorities </a:t>
            </a:r>
          </a:p>
          <a:p>
            <a:r>
              <a:rPr lang="en-US" u="sng" dirty="0"/>
              <a:t>Primary goal</a:t>
            </a:r>
            <a:r>
              <a:rPr lang="en-US" dirty="0"/>
              <a:t>: Provide training resources and opportunities which ensure that LMI individuals have the necessary skills to meet and exceed expectations of success in the newly created positions.</a:t>
            </a:r>
          </a:p>
          <a:p>
            <a:endParaRPr lang="en-US" dirty="0"/>
          </a:p>
          <a:p>
            <a:r>
              <a:rPr lang="en-US" dirty="0"/>
              <a:t>A minimum of 51% of the jobs to be directly created or retained by an economic development project will be held by LMI persons.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768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14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Eligibility Requirements:</a:t>
            </a:r>
          </a:p>
          <a:p>
            <a:r>
              <a:rPr lang="en-US" dirty="0"/>
              <a:t>The READI applicant </a:t>
            </a:r>
            <a:r>
              <a:rPr lang="en-US" b="1" dirty="0"/>
              <a:t>must be a non-entitlement</a:t>
            </a:r>
            <a:r>
              <a:rPr lang="en-US" dirty="0"/>
              <a:t> Unit of General Local Government (UGLG), </a:t>
            </a:r>
            <a:r>
              <a:rPr lang="en-US" b="1" u="sng" dirty="0"/>
              <a:t>or</a:t>
            </a:r>
            <a:r>
              <a:rPr lang="en-US" dirty="0"/>
              <a:t> a region comprised of a minimum of three counties </a:t>
            </a:r>
            <a:r>
              <a:rPr lang="en-US" b="1" u="sng" dirty="0"/>
              <a:t>or </a:t>
            </a:r>
            <a:r>
              <a:rPr lang="en-US" dirty="0"/>
              <a:t>a county/counties with a population greater than 100,000</a:t>
            </a:r>
            <a:endParaRPr lang="en-US" b="1" u="sng" dirty="0"/>
          </a:p>
          <a:p>
            <a:r>
              <a:rPr lang="en-US" dirty="0"/>
              <a:t>For a regional application, each county must have adopted a resolution indicating the lead County for application, grant administration, and </a:t>
            </a:r>
          </a:p>
          <a:p>
            <a:pPr marL="0" indent="0">
              <a:buNone/>
            </a:pPr>
            <a:r>
              <a:rPr lang="en-US" dirty="0"/>
              <a:t>  reporting requirements.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29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Project Partners </a:t>
            </a:r>
            <a:r>
              <a:rPr lang="en-US" dirty="0"/>
              <a:t>must demonstrate a match of at least 50% of the total project cost. Match funds may include bank loans, loans to be repaid to other state or federal programs, grants from state or local partners, or new business investments.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The following will </a:t>
            </a:r>
            <a:r>
              <a:rPr lang="en-US" sz="1800" u="sng" dirty="0"/>
              <a:t>not</a:t>
            </a:r>
            <a:r>
              <a:rPr lang="en-US" sz="1800" dirty="0"/>
              <a:t> be considered as match by DEHCR:</a:t>
            </a:r>
          </a:p>
          <a:p>
            <a:r>
              <a:rPr lang="en-US" sz="1800" dirty="0"/>
              <a:t>Other federal funds*</a:t>
            </a:r>
          </a:p>
          <a:p>
            <a:pPr lvl="0"/>
            <a:r>
              <a:rPr lang="en-US" sz="1800" dirty="0"/>
              <a:t>In-kind contributions or services</a:t>
            </a:r>
          </a:p>
          <a:p>
            <a:pPr lvl="0"/>
            <a:r>
              <a:rPr lang="en-US" sz="1800" dirty="0"/>
              <a:t>Existing assets</a:t>
            </a:r>
          </a:p>
          <a:p>
            <a:pPr lvl="0"/>
            <a:r>
              <a:rPr lang="en-US" sz="1800" dirty="0"/>
              <a:t>Existing equity</a:t>
            </a:r>
          </a:p>
          <a:p>
            <a:pPr lvl="0"/>
            <a:r>
              <a:rPr lang="en-US" sz="1800" dirty="0"/>
              <a:t>Projected operating cash flow</a:t>
            </a:r>
          </a:p>
          <a:p>
            <a:pPr lvl="0"/>
            <a:r>
              <a:rPr lang="en-US" sz="1800" dirty="0"/>
              <a:t>Existing Line of Credit (LOC)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1700" dirty="0"/>
              <a:t>*Most federal funds cannot be matched; however, please contact David </a:t>
            </a:r>
            <a:r>
              <a:rPr lang="en-US" sz="1700" dirty="0" err="1"/>
              <a:t>Pawlish</a:t>
            </a:r>
            <a:r>
              <a:rPr lang="en-US" sz="1700" dirty="0"/>
              <a:t> to ensure the federal funds cannot be matched.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41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Applicable Federal Requirements Under READI:</a:t>
            </a:r>
          </a:p>
          <a:p>
            <a:pPr lvl="1"/>
            <a:r>
              <a:rPr lang="en-US" dirty="0"/>
              <a:t>Section 3</a:t>
            </a:r>
          </a:p>
          <a:p>
            <a:pPr lvl="1"/>
            <a:r>
              <a:rPr lang="en-US" dirty="0"/>
              <a:t>Fair Housing</a:t>
            </a:r>
          </a:p>
          <a:p>
            <a:pPr lvl="1"/>
            <a:r>
              <a:rPr lang="en-US" dirty="0"/>
              <a:t>Davis-Bacon</a:t>
            </a:r>
          </a:p>
          <a:p>
            <a:pPr lvl="1"/>
            <a:r>
              <a:rPr lang="en-US" dirty="0"/>
              <a:t>Citizen participation planning</a:t>
            </a:r>
          </a:p>
          <a:p>
            <a:pPr lvl="1"/>
            <a:r>
              <a:rPr lang="en-US" dirty="0"/>
              <a:t>Environmental review</a:t>
            </a:r>
          </a:p>
          <a:p>
            <a:pPr lvl="1"/>
            <a:r>
              <a:rPr lang="en-US" dirty="0"/>
              <a:t>Single Audit</a:t>
            </a:r>
          </a:p>
        </p:txBody>
      </p:sp>
    </p:spTree>
    <p:extLst>
      <p:ext uri="{BB962C8B-B14F-4D97-AF65-F5344CB8AC3E}">
        <p14:creationId xmlns:p14="http://schemas.microsoft.com/office/powerpoint/2010/main" val="1472515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UGLG’s will be responsible for enforcing reporting requirements and gathering all required documentation by CDBG regulations.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DEHCR must receive all required documentation, monitor the grant for contract compliance and certify that a national objective has been met prior to repayments being eligible to be considered de-federalized.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2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information has satisfied HUD requirements, the State will send a letter to the UGLG/CDO confirming the CDO may use the repayments for a new activity.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DEHCR must send a confirming letter to the UGLG before repayments are no longer considered CDBG Program Income.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of repayments are limited to: neighborhood revitalization, community economic development, or energy conservation projects in their CDO region, as specified by the agreement.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65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6352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Development Organization Certification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processes for certification, depending on the organization: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Organizations already certified as a Community Development Financial Institution (CDFI), Certified Housing Development Organization (CHDO), Small Business Association (SBA) Lender are not subject to the long CDO application. </a:t>
            </a:r>
          </a:p>
          <a:p>
            <a:pPr lvl="3"/>
            <a:r>
              <a:rPr lang="en-US" b="1" dirty="0"/>
              <a:t>Must be organized as not-for-profit </a:t>
            </a:r>
            <a:r>
              <a:rPr lang="en-US" b="1" u="sng" dirty="0"/>
              <a:t>at time of application</a:t>
            </a:r>
            <a:r>
              <a:rPr lang="en-US" b="1" dirty="0"/>
              <a:t>.</a:t>
            </a:r>
          </a:p>
          <a:p>
            <a:pPr lvl="1"/>
            <a:endParaRPr lang="en-US" dirty="0"/>
          </a:p>
          <a:p>
            <a:pPr lvl="2"/>
            <a:r>
              <a:rPr lang="en-US" sz="2000" dirty="0"/>
              <a:t>These types of organizations must submit:</a:t>
            </a:r>
          </a:p>
          <a:p>
            <a:pPr lvl="3"/>
            <a:r>
              <a:rPr lang="en-US" dirty="0"/>
              <a:t>Letter requesting CDO certification and document status as CDFI, CHDO, or SBA lender; </a:t>
            </a:r>
            <a:r>
              <a:rPr lang="en-US" b="1" dirty="0" err="1"/>
              <a:t>i.e</a:t>
            </a:r>
            <a:r>
              <a:rPr lang="en-US" b="1" dirty="0"/>
              <a:t>: letter from U.S. Treasury, CHDO Certification, SBA documentation.  Must include certified IRS status.</a:t>
            </a:r>
          </a:p>
          <a:p>
            <a:pPr marL="822960" lvl="3" indent="0">
              <a:buNone/>
            </a:pPr>
            <a:endParaRPr lang="en-US" b="1" dirty="0"/>
          </a:p>
          <a:p>
            <a:pPr lvl="3"/>
            <a:r>
              <a:rPr lang="en-US" b="1" dirty="0"/>
              <a:t>Manual documenting </a:t>
            </a:r>
            <a:r>
              <a:rPr lang="en-US" dirty="0"/>
              <a:t>fiscal and administrative policies and procedures. </a:t>
            </a:r>
            <a:r>
              <a:rPr lang="en-US" u="sng" dirty="0"/>
              <a:t>Must meet standards of Omni Circular</a:t>
            </a:r>
            <a:r>
              <a:rPr lang="en-US" dirty="0"/>
              <a:t>.</a:t>
            </a:r>
          </a:p>
          <a:p>
            <a:pPr lvl="3"/>
            <a:endParaRPr lang="en-US" b="1" dirty="0"/>
          </a:p>
          <a:p>
            <a:pPr lvl="3"/>
            <a:r>
              <a:rPr lang="en-US" dirty="0"/>
              <a:t>Certify that the organization has a </a:t>
            </a:r>
            <a:r>
              <a:rPr lang="en-US" b="1" u="sng" dirty="0"/>
              <a:t>project review committee</a:t>
            </a:r>
            <a:r>
              <a:rPr lang="en-US" dirty="0"/>
              <a:t>, including membership.</a:t>
            </a:r>
          </a:p>
          <a:p>
            <a:pPr lvl="2"/>
            <a:r>
              <a:rPr lang="en-US" sz="2000" dirty="0"/>
              <a:t>The Committee will review this information and make its recommendation to the DEHCR Administrator.</a:t>
            </a:r>
          </a:p>
        </p:txBody>
      </p:sp>
    </p:spTree>
    <p:extLst>
      <p:ext uri="{BB962C8B-B14F-4D97-AF65-F5344CB8AC3E}">
        <p14:creationId xmlns:p14="http://schemas.microsoft.com/office/powerpoint/2010/main" val="1398254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Development Organization Certification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All other organizations seeking certification must submit a full application and meet the criteria outlined in the application process:</a:t>
            </a:r>
          </a:p>
          <a:p>
            <a:pPr marL="274320" lvl="1" indent="0">
              <a:buNone/>
            </a:pPr>
            <a:r>
              <a:rPr lang="en-US" b="1" dirty="0"/>
              <a:t>Organizational Structure</a:t>
            </a:r>
          </a:p>
          <a:p>
            <a:pPr lvl="2"/>
            <a:r>
              <a:rPr lang="en-US" dirty="0"/>
              <a:t>Organization must be certified by IRS as a not-for-profit corporation.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Applicants may not be a municipal department or be wholly funded by a municipality.</a:t>
            </a:r>
          </a:p>
          <a:p>
            <a:pPr marL="548640" lvl="2" indent="0">
              <a:buNone/>
            </a:pPr>
            <a:endParaRPr lang="en-US" dirty="0"/>
          </a:p>
          <a:p>
            <a:pPr lvl="2"/>
            <a:r>
              <a:rPr lang="en-US" dirty="0"/>
              <a:t>The organization must have a board of directors. Names and representation of board members must be included in the application.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70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Development Organization Certification Process – Both Applicants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CDBG-READI Project Review Committee </a:t>
            </a:r>
          </a:p>
          <a:p>
            <a:r>
              <a:rPr lang="en-US" dirty="0"/>
              <a:t>Both applicant types must have a project review committee with the following makeup: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At minimum, the committee must have: </a:t>
            </a:r>
          </a:p>
          <a:p>
            <a:pPr lvl="1"/>
            <a:r>
              <a:rPr lang="en-US" dirty="0"/>
              <a:t>An accounting professional</a:t>
            </a:r>
          </a:p>
          <a:p>
            <a:pPr lvl="1"/>
            <a:r>
              <a:rPr lang="en-US" dirty="0"/>
              <a:t>A banking representative with demonstrated lending experience</a:t>
            </a:r>
          </a:p>
          <a:p>
            <a:pPr lvl="1"/>
            <a:r>
              <a:rPr lang="en-US" dirty="0"/>
              <a:t>A legal representative, practicing attorney, </a:t>
            </a:r>
            <a:r>
              <a:rPr lang="en-US" u="sng" dirty="0"/>
              <a:t>not</a:t>
            </a:r>
            <a:r>
              <a:rPr lang="en-US" dirty="0"/>
              <a:t> municipal counsel</a:t>
            </a:r>
          </a:p>
          <a:p>
            <a:pPr lvl="1"/>
            <a:r>
              <a:rPr lang="en-US" dirty="0"/>
              <a:t>At least one business professional</a:t>
            </a:r>
          </a:p>
          <a:p>
            <a:pPr lvl="1"/>
            <a:r>
              <a:rPr lang="en-US" dirty="0"/>
              <a:t>At least one community member who fits the criteria for low- to moderate-income.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i="1" dirty="0"/>
              <a:t>Division of Energy, Housing and Community Resources (DEHCR) </a:t>
            </a:r>
            <a:r>
              <a:rPr lang="en-US" dirty="0"/>
              <a:t>administers the statewide program to assist eligible households with electric and heating bill assistance, assists with energy crisis situations and weatherization services. DEHCR also develops housing policy and offers a broad range of program assistance and funds to address homelessness and support affordable housing, public infrastructure, and economic development opportunities. The Division partners with local governments and service providers, non-profit agencies, housing authorities, and developers.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Division’s:</a:t>
            </a:r>
          </a:p>
          <a:p>
            <a:r>
              <a:rPr lang="en-US" b="1" u="sng" dirty="0"/>
              <a:t>Community Development Programs</a:t>
            </a:r>
            <a:r>
              <a:rPr lang="en-US" dirty="0"/>
              <a:t> fund public infrastructure, blight elimination, and business development.  </a:t>
            </a:r>
          </a:p>
          <a:p>
            <a:r>
              <a:rPr lang="en-US" b="1" u="sng" dirty="0"/>
              <a:t>Supportive Housing Programs</a:t>
            </a:r>
            <a:r>
              <a:rPr lang="en-US" dirty="0"/>
              <a:t> fund homeless and special needs programs. </a:t>
            </a:r>
          </a:p>
          <a:p>
            <a:r>
              <a:rPr lang="en-US" b="1" u="sng" dirty="0"/>
              <a:t>Affordable Housing Programs</a:t>
            </a:r>
            <a:r>
              <a:rPr lang="en-US" dirty="0"/>
              <a:t> fund home purchase and rehabilitation, single family and multifamily development, and disaster recovery assistance. </a:t>
            </a:r>
          </a:p>
          <a:p>
            <a:r>
              <a:rPr lang="en-US" b="1" u="sng" dirty="0"/>
              <a:t>Energy Assistance Programs </a:t>
            </a:r>
            <a:r>
              <a:rPr lang="en-US" dirty="0"/>
              <a:t>assist eligible households with heating and electric bill payment and those facing energy crises as well as provide assistance with home weatherization.</a:t>
            </a:r>
          </a:p>
          <a:p>
            <a:r>
              <a:rPr lang="en-US" dirty="0"/>
              <a:t>The Division also administers the </a:t>
            </a:r>
            <a:r>
              <a:rPr lang="en-US" b="1" u="sng" dirty="0"/>
              <a:t>Relocation Assistance</a:t>
            </a:r>
            <a:r>
              <a:rPr lang="en-US" dirty="0"/>
              <a:t> and </a:t>
            </a:r>
            <a:r>
              <a:rPr lang="en-US" b="1" u="sng" dirty="0"/>
              <a:t>Diesel Truck Idling Reduction Grant Program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5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Development Organization Certification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Capacity and Experience</a:t>
            </a:r>
          </a:p>
          <a:p>
            <a:pPr lvl="0"/>
            <a:r>
              <a:rPr lang="en-US" dirty="0"/>
              <a:t>The organization must demonstrate the following capacity and experience:</a:t>
            </a:r>
          </a:p>
          <a:p>
            <a:pPr lvl="1"/>
            <a:r>
              <a:rPr lang="en-US" dirty="0"/>
              <a:t>A Manual(s) containing fiscal and administrative policies and procedures. </a:t>
            </a:r>
            <a:r>
              <a:rPr lang="en-US" u="sng" dirty="0"/>
              <a:t>Must meet standards of Omni Circular</a:t>
            </a:r>
            <a:r>
              <a:rPr lang="en-US" dirty="0"/>
              <a:t>. </a:t>
            </a:r>
            <a:r>
              <a:rPr lang="en-US" b="1" dirty="0"/>
              <a:t>(Both Applicants)</a:t>
            </a:r>
          </a:p>
          <a:p>
            <a:pPr lvl="1"/>
            <a:r>
              <a:rPr lang="en-US" dirty="0"/>
              <a:t>A mechanism for recording outcomes and maintaining all required documentation.</a:t>
            </a:r>
          </a:p>
          <a:p>
            <a:pPr lvl="1"/>
            <a:r>
              <a:rPr lang="en-US" dirty="0"/>
              <a:t>Staff capacity sufficient to administer a CDBG-READI project.</a:t>
            </a:r>
          </a:p>
          <a:p>
            <a:pPr lvl="1"/>
            <a:r>
              <a:rPr lang="en-US" u="sng" dirty="0"/>
              <a:t>Two</a:t>
            </a:r>
            <a:r>
              <a:rPr lang="en-US" dirty="0"/>
              <a:t> examples of projects with CDBG funding which the organization or its staff has taken from application to successful completion.</a:t>
            </a:r>
          </a:p>
          <a:p>
            <a:r>
              <a:rPr lang="en-US" dirty="0"/>
              <a:t>Experience with or knowledge of federal revolving loan programs or other types of lending, including underwriting, loan monitoring and workout, and marketing experience.</a:t>
            </a:r>
          </a:p>
        </p:txBody>
      </p:sp>
    </p:spTree>
    <p:extLst>
      <p:ext uri="{BB962C8B-B14F-4D97-AF65-F5344CB8AC3E}">
        <p14:creationId xmlns:p14="http://schemas.microsoft.com/office/powerpoint/2010/main" val="158655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all other organizations applying for certification:</a:t>
            </a:r>
          </a:p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What are the eligible not-for-profit statuses?</a:t>
            </a:r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26 USC §501 identifies the eligible forms of not-for-profit organizations. In addition, the following are eligible under the </a:t>
            </a:r>
            <a:r>
              <a:rPr lang="en-US" b="1" dirty="0"/>
              <a:t>Housing and Community Development Act 105(a) (15):</a:t>
            </a:r>
            <a:endParaRPr lang="en-US" dirty="0"/>
          </a:p>
          <a:p>
            <a:pPr lvl="2"/>
            <a:r>
              <a:rPr lang="en-US" b="1" dirty="0"/>
              <a:t>Non-profit Small Business Investment Company organized under 15 USC Section 681</a:t>
            </a:r>
            <a:endParaRPr lang="en-US" dirty="0"/>
          </a:p>
          <a:p>
            <a:pPr lvl="2"/>
            <a:r>
              <a:rPr lang="en-US" b="1" dirty="0"/>
              <a:t>Non-profit SBA Section 504 Certified Development Company</a:t>
            </a:r>
            <a:endParaRPr lang="en-US" dirty="0"/>
          </a:p>
          <a:p>
            <a:pPr lvl="2"/>
            <a:r>
              <a:rPr lang="en-US" b="1" dirty="0"/>
              <a:t>Non-profit Community Development Corporation</a:t>
            </a:r>
            <a:endParaRPr lang="en-US" dirty="0"/>
          </a:p>
          <a:p>
            <a:pPr lvl="2"/>
            <a:r>
              <a:rPr lang="en-US" b="1" dirty="0"/>
              <a:t>Non-profit Local Development Corporation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13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What are the appropriate levels of fiscal and administrative policies and procedures for certification?</a:t>
            </a:r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/>
              <a:t>: </a:t>
            </a:r>
            <a:r>
              <a:rPr lang="en-US" b="1"/>
              <a:t>2 </a:t>
            </a:r>
            <a:r>
              <a:rPr lang="en-US" b="1" dirty="0"/>
              <a:t>CFR Part 200 &amp; 24 CFR Part 85 Subpart C governs.</a:t>
            </a:r>
          </a:p>
          <a:p>
            <a:r>
              <a:rPr lang="en-US" u="sng" dirty="0"/>
              <a:t>At a minimum</a:t>
            </a:r>
            <a:r>
              <a:rPr lang="en-US" dirty="0"/>
              <a:t>, CDO must have policies and procedures in place that: </a:t>
            </a:r>
          </a:p>
          <a:p>
            <a:pPr marL="0" indent="0">
              <a:buNone/>
            </a:pPr>
            <a:r>
              <a:rPr lang="en-US" dirty="0"/>
              <a:t>1) Document employee time; </a:t>
            </a:r>
          </a:p>
          <a:p>
            <a:pPr marL="0" indent="0">
              <a:buNone/>
            </a:pPr>
            <a:r>
              <a:rPr lang="en-US" dirty="0"/>
              <a:t>2) Document all equipment, materials, supplies and travel; 3) Inventory records and supporting documentation for allowable equipment purchased to carry out the Project scope; 4) Document and justify methodology used in applying costs; 5) Rationale supporting allocation of space charges; </a:t>
            </a:r>
          </a:p>
          <a:p>
            <a:pPr marL="0" indent="0">
              <a:buNone/>
            </a:pPr>
            <a:r>
              <a:rPr lang="en-US" dirty="0"/>
              <a:t>6) Rationale and documentation of any indirect costs (submitted with initial invoice); (continues next slide)</a:t>
            </a:r>
          </a:p>
        </p:txBody>
      </p:sp>
    </p:spTree>
    <p:extLst>
      <p:ext uri="{BB962C8B-B14F-4D97-AF65-F5344CB8AC3E}">
        <p14:creationId xmlns:p14="http://schemas.microsoft.com/office/powerpoint/2010/main" val="2673674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7) Documentation of Agreement Services and Materials; </a:t>
            </a:r>
          </a:p>
          <a:p>
            <a:pPr marL="0" indent="0">
              <a:buNone/>
            </a:pPr>
            <a:r>
              <a:rPr lang="en-US" dirty="0"/>
              <a:t>8) Any other records which support charges to Project funds.</a:t>
            </a:r>
          </a:p>
          <a:p>
            <a:pPr marL="0" indent="0">
              <a:buNone/>
            </a:pPr>
            <a:r>
              <a:rPr lang="en-US" dirty="0"/>
              <a:t>9) Reasonable administrative cost 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79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What level of staff capacity is sufficient to administer the READI project?</a:t>
            </a:r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Examples: no findings on open CDBG/HOME awards, ability to generate required reports and manage financial requirements.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How should a potential CDO demonstrate experience?</a:t>
            </a:r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Prior CDBG or other federally funded grant awards from concept to application and successful completion.</a:t>
            </a:r>
          </a:p>
        </p:txBody>
      </p:sp>
    </p:spTree>
    <p:extLst>
      <p:ext uri="{BB962C8B-B14F-4D97-AF65-F5344CB8AC3E}">
        <p14:creationId xmlns:p14="http://schemas.microsoft.com/office/powerpoint/2010/main" val="2032890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Can CDO’s transfer assets to a partner/ other entity or dissolve and a partner retain assets?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No, any dissolution results in all assets forfeited to the State.</a:t>
            </a:r>
          </a:p>
        </p:txBody>
      </p:sp>
    </p:spTree>
    <p:extLst>
      <p:ext uri="{BB962C8B-B14F-4D97-AF65-F5344CB8AC3E}">
        <p14:creationId xmlns:p14="http://schemas.microsoft.com/office/powerpoint/2010/main" val="126680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What is the repayment period for loans under READI? Reporting period?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5 years.  After repayments are de-federalized, </a:t>
            </a:r>
            <a:r>
              <a:rPr lang="en-US" u="sng" dirty="0"/>
              <a:t>very minimal </a:t>
            </a:r>
            <a:r>
              <a:rPr lang="en-US" dirty="0"/>
              <a:t>reporting will be required by the State.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55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Can there be multiple CDO’s serving the same area (or parts of region)?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Yes.</a:t>
            </a:r>
          </a:p>
        </p:txBody>
      </p:sp>
    </p:spTree>
    <p:extLst>
      <p:ext uri="{BB962C8B-B14F-4D97-AF65-F5344CB8AC3E}">
        <p14:creationId xmlns:p14="http://schemas.microsoft.com/office/powerpoint/2010/main" val="18251395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Certification – Q &amp;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Question</a:t>
            </a:r>
            <a:r>
              <a:rPr lang="en-US" dirty="0"/>
              <a:t>: How and where do CDO applicants submit their applications?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Answer</a:t>
            </a:r>
            <a:r>
              <a:rPr lang="en-US" dirty="0"/>
              <a:t>: </a:t>
            </a:r>
            <a:r>
              <a:rPr lang="en-US" b="1" u="sng" dirty="0"/>
              <a:t>Please submit one original and one electronic version to: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Wisconsin Department of Administration</a:t>
            </a:r>
          </a:p>
          <a:p>
            <a:pPr marL="0" indent="0">
              <a:buNone/>
            </a:pPr>
            <a:r>
              <a:rPr lang="en-US" dirty="0"/>
              <a:t>Division of Energy, Housing and Community Resources</a:t>
            </a:r>
          </a:p>
          <a:p>
            <a:pPr marL="0" indent="0">
              <a:buNone/>
            </a:pPr>
            <a:r>
              <a:rPr lang="en-US" dirty="0"/>
              <a:t>Bureau of Community Development </a:t>
            </a:r>
          </a:p>
          <a:p>
            <a:pPr marL="0" indent="0">
              <a:buNone/>
            </a:pPr>
            <a:r>
              <a:rPr lang="en-US" dirty="0"/>
              <a:t>101 E. Wilson St</a:t>
            </a:r>
            <a:r>
              <a:rPr lang="en-US"/>
              <a:t>., 5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Floor</a:t>
            </a:r>
          </a:p>
          <a:p>
            <a:pPr marL="0" indent="0">
              <a:buNone/>
            </a:pPr>
            <a:r>
              <a:rPr lang="en-US" dirty="0"/>
              <a:t>Madison, WI 53703</a:t>
            </a:r>
          </a:p>
          <a:p>
            <a:pPr marL="0" indent="0">
              <a:buNone/>
            </a:pPr>
            <a:r>
              <a:rPr lang="en-US" dirty="0"/>
              <a:t>Email:  </a:t>
            </a:r>
            <a:r>
              <a:rPr lang="en-US" u="sng" dirty="0">
                <a:hlinkClick r:id="rId2"/>
              </a:rPr>
              <a:t>doadohcdbgcd@wi.gov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5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READI application is only for non-entitlement Units of General Local Government (UGLG) applicants that intend to grant the award funds to CDO’s.</a:t>
            </a:r>
          </a:p>
          <a:p>
            <a:endParaRPr lang="en-US" dirty="0"/>
          </a:p>
          <a:p>
            <a:r>
              <a:rPr lang="en-US" dirty="0"/>
              <a:t>The CDO certification process is identified in the READI application.</a:t>
            </a:r>
          </a:p>
          <a:p>
            <a:endParaRPr lang="en-US" dirty="0"/>
          </a:p>
          <a:p>
            <a:r>
              <a:rPr lang="en-US" dirty="0"/>
              <a:t>READI uses CDBG funding to provide targeted economic development investment in either a single unit of general local government or a rural region.</a:t>
            </a:r>
          </a:p>
          <a:p>
            <a:endParaRPr lang="en-US" dirty="0"/>
          </a:p>
          <a:p>
            <a:r>
              <a:rPr lang="en-US" dirty="0"/>
              <a:t>$10 million has been allocated for Program Year 2016  to capitalize the READI program.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CDBG funding requires that all projects must meet one of three National Objectives; however, under READI all projects </a:t>
            </a:r>
            <a:r>
              <a:rPr lang="en-US" b="1" dirty="0"/>
              <a:t>must benefit of persons of low and moderate income (LMI).</a:t>
            </a:r>
          </a:p>
        </p:txBody>
      </p:sp>
    </p:spTree>
    <p:extLst>
      <p:ext uri="{BB962C8B-B14F-4D97-AF65-F5344CB8AC3E}">
        <p14:creationId xmlns:p14="http://schemas.microsoft.com/office/powerpoint/2010/main" val="386317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Process Steps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153" y="1600200"/>
            <a:ext cx="448769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66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READI applications must include an economic development project as well as housing project.  Applicants are encouraged to include a jobs training component as well.</a:t>
            </a:r>
          </a:p>
          <a:p>
            <a:pPr lvl="1"/>
            <a:r>
              <a:rPr lang="en-US" u="sng" dirty="0"/>
              <a:t>Economic Development: </a:t>
            </a:r>
            <a:r>
              <a:rPr lang="en-US" dirty="0"/>
              <a:t>(</a:t>
            </a:r>
            <a:r>
              <a:rPr lang="en-US" b="1" dirty="0"/>
              <a:t>Required</a:t>
            </a:r>
            <a:r>
              <a:rPr lang="en-US" dirty="0"/>
              <a:t>) </a:t>
            </a:r>
            <a:r>
              <a:rPr lang="en-US" b="1" dirty="0"/>
              <a:t>Loans</a:t>
            </a:r>
            <a:r>
              <a:rPr lang="en-US" dirty="0"/>
              <a:t> of up to $500,000 in exchange for low- and moderate- income job creation. </a:t>
            </a:r>
          </a:p>
          <a:p>
            <a:pPr lvl="1"/>
            <a:r>
              <a:rPr lang="en-US" u="sng" dirty="0"/>
              <a:t>Workforce Housing:</a:t>
            </a:r>
            <a:r>
              <a:rPr lang="en-US" dirty="0"/>
              <a:t> (</a:t>
            </a:r>
            <a:r>
              <a:rPr lang="en-US" b="1" dirty="0"/>
              <a:t>Required</a:t>
            </a:r>
            <a:r>
              <a:rPr lang="en-US" dirty="0"/>
              <a:t>) </a:t>
            </a:r>
            <a:r>
              <a:rPr lang="en-US" b="1" dirty="0"/>
              <a:t>Loans</a:t>
            </a:r>
            <a:r>
              <a:rPr lang="en-US" dirty="0"/>
              <a:t> of up to $300,000 to rehabilitate or create workforce housing near the economic development project. CDBG funds cannot be used for new construction of residential units. </a:t>
            </a:r>
          </a:p>
          <a:p>
            <a:pPr lvl="1"/>
            <a:r>
              <a:rPr lang="en-US" u="sng" dirty="0"/>
              <a:t>Job Training: </a:t>
            </a:r>
            <a:r>
              <a:rPr lang="en-US" dirty="0"/>
              <a:t>(</a:t>
            </a:r>
            <a:r>
              <a:rPr lang="en-US" b="1" dirty="0"/>
              <a:t>Optional</a:t>
            </a:r>
            <a:r>
              <a:rPr lang="en-US" dirty="0"/>
              <a:t>) </a:t>
            </a:r>
            <a:r>
              <a:rPr lang="en-US" b="1" dirty="0"/>
              <a:t>Grants or loans </a:t>
            </a:r>
            <a:r>
              <a:rPr lang="en-US" dirty="0"/>
              <a:t>of up to $200,000 to train workers to step into new jobs directly associated with the economic development project.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7325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Economic Development Priorities:</a:t>
            </a:r>
          </a:p>
          <a:p>
            <a:r>
              <a:rPr lang="en-US" u="sng" dirty="0"/>
              <a:t>Primary goal</a:t>
            </a:r>
            <a:r>
              <a:rPr lang="en-US" dirty="0"/>
              <a:t>: Facilitate economic development, job creation, and housing opportunities for low to moderate income (LMI).</a:t>
            </a:r>
          </a:p>
          <a:p>
            <a:pPr lvl="0"/>
            <a:r>
              <a:rPr lang="en-US" dirty="0"/>
              <a:t>Encourage business investment supporting job creation;</a:t>
            </a:r>
          </a:p>
          <a:p>
            <a:pPr lvl="0"/>
            <a:r>
              <a:rPr lang="en-US" dirty="0"/>
              <a:t>Foster new businesses resulting in job creation;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164" y="4216770"/>
            <a:ext cx="3282012" cy="218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4146022"/>
            <a:ext cx="3111975" cy="233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42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Economic Development Priorities:</a:t>
            </a:r>
          </a:p>
          <a:p>
            <a:pPr lvl="0"/>
            <a:r>
              <a:rPr lang="en-US" dirty="0"/>
              <a:t>Support job training and skill development;</a:t>
            </a:r>
          </a:p>
          <a:p>
            <a:pPr lvl="0"/>
            <a:r>
              <a:rPr lang="en-US" dirty="0"/>
              <a:t>Promote entrepreneurial and small business start-ups;</a:t>
            </a:r>
          </a:p>
          <a:p>
            <a:pPr lvl="0"/>
            <a:r>
              <a:rPr lang="en-US" dirty="0"/>
              <a:t>Support incubators and microenterprises;</a:t>
            </a:r>
          </a:p>
          <a:p>
            <a:pPr lvl="0"/>
            <a:r>
              <a:rPr lang="en-US" dirty="0"/>
              <a:t>Create new jobs.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2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Housing Priorities </a:t>
            </a:r>
          </a:p>
          <a:p>
            <a:r>
              <a:rPr lang="en-US" u="sng" dirty="0"/>
              <a:t>Primary goal</a:t>
            </a:r>
            <a:r>
              <a:rPr lang="en-US" dirty="0"/>
              <a:t>: rehabilitate and/or expand housing stock in rural communities to ensure housing opportunities exist for low to moderate income households.</a:t>
            </a:r>
          </a:p>
          <a:p>
            <a:pPr lvl="0"/>
            <a:r>
              <a:rPr lang="en-US" dirty="0"/>
              <a:t>Residential Rental Rehabilitation</a:t>
            </a:r>
          </a:p>
          <a:p>
            <a:pPr lvl="1"/>
            <a:r>
              <a:rPr lang="en-US" dirty="0"/>
              <a:t>Rehabilitate rental housing ensuring the units are decent, safe, and sanitary. </a:t>
            </a:r>
          </a:p>
          <a:p>
            <a:r>
              <a:rPr lang="en-US" dirty="0"/>
              <a:t>Conversion </a:t>
            </a:r>
          </a:p>
          <a:p>
            <a:pPr lvl="1"/>
            <a:r>
              <a:rPr lang="en-US" dirty="0"/>
              <a:t>Conversion of commercial or industrial property to decent, safe, and sanitary residential units.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32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 Program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Housing Priorities </a:t>
            </a:r>
          </a:p>
          <a:p>
            <a:pPr lvl="0"/>
            <a:r>
              <a:rPr lang="en-US" dirty="0"/>
              <a:t>Limited New Development Activities</a:t>
            </a:r>
          </a:p>
          <a:p>
            <a:pPr marL="274320" lvl="2" indent="0">
              <a:buNone/>
            </a:pPr>
            <a:r>
              <a:rPr lang="en-US" dirty="0"/>
              <a:t>-  CDBG funds can be used for acquisition of property, architectural design, etc.</a:t>
            </a:r>
          </a:p>
          <a:p>
            <a:r>
              <a:rPr lang="en-US" dirty="0"/>
              <a:t>For the duration of a five year affordability period, 51% of housing units rehabilitated must be rented to low/moderate income individuals.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11536"/>
            <a:ext cx="3048000" cy="198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291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3" ma:contentTypeDescription="Create a new document." ma:contentTypeScope="" ma:versionID="4f06f7cca88cd036e2b557d1d5691baa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0e15a55f965ccf61bcffbaf2838448d8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0f2cb44-b37d-4693-a5c3-140ab663d372">33E6D4FPPFNA-223884491-1989</_dlc_DocId>
    <_dlc_DocIdUrl xmlns="10f2cb44-b37d-4693-a5c3-140ab663d372">
      <Url>https://doa.wi.gov/_layouts/15/DocIdRedir.aspx?ID=33E6D4FPPFNA-223884491-1989</Url>
      <Description>33E6D4FPPFNA-223884491-1989</Description>
    </_dlc_DocIdUrl>
  </documentManagement>
</p:properties>
</file>

<file path=customXml/itemProps1.xml><?xml version="1.0" encoding="utf-8"?>
<ds:datastoreItem xmlns:ds="http://schemas.openxmlformats.org/officeDocument/2006/customXml" ds:itemID="{0016E920-4195-4A13-A245-E6D4BC1349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640E6A-B57C-4241-AE2B-46991292F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C6F15DB-51E4-4466-8FF4-DCBD36282C2F}"/>
</file>

<file path=customXml/itemProps4.xml><?xml version="1.0" encoding="utf-8"?>
<ds:datastoreItem xmlns:ds="http://schemas.openxmlformats.org/officeDocument/2006/customXml" ds:itemID="{8977220C-0AD3-434B-9C6A-C3C832256B36}">
  <ds:schemaRefs>
    <ds:schemaRef ds:uri="http://schemas.microsoft.com/office/2006/metadata/properties"/>
    <ds:schemaRef ds:uri="http://schemas.microsoft.com/office/infopath/2007/PartnerControls"/>
    <ds:schemaRef ds:uri="9e30f06f-ad7a-453a-8e08-8a8878e30bd1"/>
    <ds:schemaRef ds:uri="http://schemas.microsoft.com/sharepoint/v3"/>
    <ds:schemaRef ds:uri="bb65cc95-6d4e-4879-a879-9838761499a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3696</TotalTime>
  <Words>1916</Words>
  <Application>Microsoft Office PowerPoint</Application>
  <PresentationFormat>On-screen Show (4:3)</PresentationFormat>
  <Paragraphs>181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Clarity</vt:lpstr>
      <vt:lpstr>Rural Economic Area Development Initiative (READI)</vt:lpstr>
      <vt:lpstr>Division Overview</vt:lpstr>
      <vt:lpstr>READI Program Summary</vt:lpstr>
      <vt:lpstr>READI Process Steps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READI Program Summary</vt:lpstr>
      <vt:lpstr>Community Development Organization Certification Process</vt:lpstr>
      <vt:lpstr>Community Development Organization Certification Process</vt:lpstr>
      <vt:lpstr>Community Development Organization Certification Process – Both Applicants</vt:lpstr>
      <vt:lpstr>Community Development Organization Certification Process </vt:lpstr>
      <vt:lpstr>CDO Certification – Q &amp; A</vt:lpstr>
      <vt:lpstr>CDO Certification – Q &amp; A</vt:lpstr>
      <vt:lpstr>CDO Certification – Q &amp; A</vt:lpstr>
      <vt:lpstr>CDO Certification – Q &amp; A</vt:lpstr>
      <vt:lpstr>CDO Certification – Q &amp; A</vt:lpstr>
      <vt:lpstr>CDO Certification – Q &amp; A</vt:lpstr>
      <vt:lpstr>CDO Certification – Q &amp; A</vt:lpstr>
      <vt:lpstr>CDO Certification – Q &amp; A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Economic Area Development Initiative (READI)</dc:title>
  <dc:creator>Williams, Landon T - DOA</dc:creator>
  <cp:lastModifiedBy>Stanton, Kevin - DOA</cp:lastModifiedBy>
  <cp:revision>61</cp:revision>
  <cp:lastPrinted>2016-09-29T14:54:40Z</cp:lastPrinted>
  <dcterms:created xsi:type="dcterms:W3CDTF">2016-08-24T17:20:43Z</dcterms:created>
  <dcterms:modified xsi:type="dcterms:W3CDTF">2022-08-16T15:14:35Z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  <property fmtid="{D5CDD505-2E9C-101B-9397-08002B2CF9AE}" pid="3" name="_dlc_DocIdItemGuid">
    <vt:lpwstr>e85b2415-be46-45f3-89ad-8f684c572691</vt:lpwstr>
  </property>
</Properties>
</file>